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6" r:id="rId4"/>
    <p:sldId id="278" r:id="rId5"/>
    <p:sldId id="279" r:id="rId6"/>
    <p:sldId id="277" r:id="rId7"/>
    <p:sldId id="280" r:id="rId8"/>
    <p:sldId id="281" r:id="rId9"/>
    <p:sldId id="282" r:id="rId10"/>
    <p:sldId id="283" r:id="rId11"/>
    <p:sldId id="284" r:id="rId12"/>
    <p:sldId id="285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4" autoAdjust="0"/>
  </p:normalViewPr>
  <p:slideViewPr>
    <p:cSldViewPr>
      <p:cViewPr varScale="1">
        <p:scale>
          <a:sx n="50" d="100"/>
          <a:sy n="50" d="100"/>
        </p:scale>
        <p:origin x="-69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7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F52A7-BB44-4135-9AD6-61D93C6A0E3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850A9-E774-41EA-AD48-B0416B01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6403-788A-4AD0-A65C-1A8A5F7FA675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4DBB2-F9A8-49B9-92E5-D0F064DAA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ver art cub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‹#›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248400"/>
            <a:ext cx="6934200" cy="457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INDUSTRY FUNDAMENTALS:  MODULE </a:t>
            </a:r>
            <a:r>
              <a:rPr kumimoji="0" lang="en-US" sz="1200" b="1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 </a:t>
            </a:r>
            <a:r>
              <a:rPr kumimoji="0" lang="en-US" sz="1200" b="1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 </a:t>
            </a:r>
            <a:r>
              <a:rPr kumimoji="0" lang="en-US" sz="1200" b="1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C— Energy Flow: Generation, Transmission, and Distribution</a:t>
            </a:r>
            <a:endParaRPr kumimoji="0" lang="en-US" sz="1200" b="1" i="0" u="none" strike="noStrike" kern="1200" cap="none" spc="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cover art cube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doe.gov/energyexplaine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Science of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energy is being transformed?</a:t>
            </a:r>
            <a:br>
              <a:rPr lang="en-US" dirty="0" smtClean="0"/>
            </a:br>
            <a:r>
              <a:rPr lang="en-US" dirty="0" smtClean="0"/>
              <a:t>What is it being transformed into?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267200" y="4495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2743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Radiant Energy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2743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Chemical Energy </a:t>
            </a:r>
            <a:endParaRPr lang="en-US" sz="2800" b="1" dirty="0"/>
          </a:p>
        </p:txBody>
      </p:sp>
      <p:pic>
        <p:nvPicPr>
          <p:cNvPr id="3074" name="Picture 2" descr="C:\Documents and Settings\Anderson.BIGCHIEF.000\Local Settings\Temporary Internet Files\Content.IE5\EQZ9GR6X\MP9004010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3101027" cy="2066544"/>
          </a:xfrm>
          <a:prstGeom prst="rect">
            <a:avLst/>
          </a:prstGeom>
          <a:noFill/>
        </p:spPr>
      </p:pic>
      <p:pic>
        <p:nvPicPr>
          <p:cNvPr id="3075" name="Picture 3" descr="C:\Documents and Settings\Anderson.BIGCHIEF.000\Local Settings\Temporary Internet Files\Content.IE5\EQZ9GR6X\MP90043860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352800"/>
            <a:ext cx="1831848" cy="274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energy is being transformed?</a:t>
            </a:r>
            <a:br>
              <a:rPr lang="en-US" dirty="0" smtClean="0"/>
            </a:br>
            <a:r>
              <a:rPr lang="en-US" dirty="0" smtClean="0"/>
              <a:t>What is it being transformed into?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962400" y="4114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2743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Electrical energy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743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Thermal Energy </a:t>
            </a:r>
            <a:endParaRPr lang="en-US" sz="2800" b="1" dirty="0"/>
          </a:p>
        </p:txBody>
      </p:sp>
      <p:pic>
        <p:nvPicPr>
          <p:cNvPr id="4099" name="Picture 3" descr="C:\Documents and Settings\Anderson.BIGCHIEF.000\Local Settings\Temporary Internet Files\Content.IE5\9BYCUUJD\MP9003901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3230310" cy="2304288"/>
          </a:xfrm>
          <a:prstGeom prst="rect">
            <a:avLst/>
          </a:prstGeom>
          <a:noFill/>
        </p:spPr>
      </p:pic>
      <p:pic>
        <p:nvPicPr>
          <p:cNvPr id="4106" name="Picture 10" descr="C:\Documents and Settings\Anderson.BIGCHIEF.000\Local Settings\Temporary Internet Files\Content.IE5\GP7TLV6J\MP90042213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276600"/>
            <a:ext cx="2286000" cy="2408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energy is being transformed?</a:t>
            </a:r>
            <a:br>
              <a:rPr lang="en-US" dirty="0" smtClean="0"/>
            </a:br>
            <a:r>
              <a:rPr lang="en-US" dirty="0" smtClean="0"/>
              <a:t>What is it being transformed into?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733800" y="4038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2743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Chemical energy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743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Motion</a:t>
            </a:r>
            <a:endParaRPr lang="en-US" sz="2800" b="1" dirty="0"/>
          </a:p>
        </p:txBody>
      </p:sp>
      <p:pic>
        <p:nvPicPr>
          <p:cNvPr id="5124" name="Picture 4" descr="C:\Documents and Settings\Anderson.BIGCHIEF.000\Local Settings\Temporary Internet Files\Content.IE5\MF8AD88C\MP9003859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2514600" cy="2712720"/>
          </a:xfrm>
          <a:prstGeom prst="rect">
            <a:avLst/>
          </a:prstGeom>
          <a:noFill/>
        </p:spPr>
      </p:pic>
      <p:pic>
        <p:nvPicPr>
          <p:cNvPr id="5127" name="Picture 7" descr="C:\Documents and Settings\Anderson.BIGCHIEF.000\Local Settings\Temporary Internet Files\Content.IE5\9BYCUUJD\MP90014554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352800"/>
            <a:ext cx="3080327" cy="203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 More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77983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Energy Explained: Your Guide to Understanding Energy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b="1" dirty="0" smtClean="0"/>
              <a:t> </a:t>
            </a:r>
            <a:r>
              <a:rPr lang="en-US" sz="3200" b="1" dirty="0" smtClean="0">
                <a:hlinkClick r:id="rId3"/>
              </a:rPr>
              <a:t>http://www.eia.doe.gov/energyexplained/ </a:t>
            </a:r>
            <a:endParaRPr lang="en-US" sz="3200" b="1" dirty="0" smtClean="0"/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What is Energy?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broadly defined as the ability to do work</a:t>
            </a:r>
          </a:p>
          <a:p>
            <a:r>
              <a:rPr lang="en-US" dirty="0" smtClean="0"/>
              <a:t>It is the property of a substance, object or material that allows it to do work</a:t>
            </a:r>
          </a:p>
          <a:p>
            <a:r>
              <a:rPr lang="en-US" dirty="0" smtClean="0"/>
              <a:t>Energy is classified into two major categories: </a:t>
            </a:r>
            <a:r>
              <a:rPr lang="en-US" i="1" dirty="0" smtClean="0"/>
              <a:t>potential</a:t>
            </a:r>
            <a:r>
              <a:rPr lang="en-US" dirty="0" smtClean="0"/>
              <a:t> </a:t>
            </a:r>
            <a:r>
              <a:rPr lang="en-US" smtClean="0"/>
              <a:t>and </a:t>
            </a:r>
            <a:r>
              <a:rPr lang="en-US" i="1" smtClean="0"/>
              <a:t>kinetic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energy is either due to stored energy in the object or substance or to the position of the object</a:t>
            </a:r>
          </a:p>
          <a:p>
            <a:r>
              <a:rPr lang="en-US" dirty="0" smtClean="0"/>
              <a:t>How do these objects store potential energy?</a:t>
            </a:r>
          </a:p>
          <a:p>
            <a:pPr lvl="1"/>
            <a:r>
              <a:rPr lang="en-US" dirty="0" smtClean="0"/>
              <a:t>Battery</a:t>
            </a:r>
          </a:p>
          <a:p>
            <a:pPr lvl="1"/>
            <a:r>
              <a:rPr lang="en-US" dirty="0" smtClean="0"/>
              <a:t>Auto suspension spring</a:t>
            </a:r>
          </a:p>
          <a:p>
            <a:pPr lvl="1"/>
            <a:r>
              <a:rPr lang="en-US" dirty="0" smtClean="0"/>
              <a:t>Water tower</a:t>
            </a:r>
          </a:p>
          <a:p>
            <a:pPr lvl="1"/>
            <a:r>
              <a:rPr lang="en-US" dirty="0" smtClean="0"/>
              <a:t>Sugar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 battery contains chemicals which react to release electrons</a:t>
            </a:r>
          </a:p>
          <a:p>
            <a:r>
              <a:rPr lang="en-US" dirty="0" smtClean="0"/>
              <a:t>A spring that is compressed or stretched stores mechanical potential energy</a:t>
            </a:r>
          </a:p>
          <a:p>
            <a:r>
              <a:rPr lang="en-US" dirty="0" smtClean="0"/>
              <a:t>Water at a height has gravitational potential energy due to its position</a:t>
            </a:r>
          </a:p>
          <a:p>
            <a:r>
              <a:rPr lang="en-US" dirty="0" smtClean="0"/>
              <a:t>Sugar contains chemicals that react with chemicals in your body to produce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001478"/>
                <a:gridCol w="35517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Properties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Where it is found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Chemical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stored</a:t>
                      </a:r>
                      <a:r>
                        <a:rPr lang="en-US" baseline="0" dirty="0" smtClean="0"/>
                        <a:t> in the bonds of molecules and 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Coal, petroleum,  natural</a:t>
                      </a:r>
                      <a:r>
                        <a:rPr lang="en-US" baseline="0" dirty="0" smtClean="0"/>
                        <a:t> gas, food, biomass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Gravitational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stored in an object’s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dam holding back water at a hydroelectric plant;</a:t>
                      </a:r>
                      <a:r>
                        <a:rPr lang="en-US" baseline="0" dirty="0" smtClean="0"/>
                        <a:t> a person </a:t>
                      </a:r>
                      <a:r>
                        <a:rPr lang="en-US" dirty="0" smtClean="0"/>
                        <a:t>standing at the top of a ski</a:t>
                      </a:r>
                      <a:r>
                        <a:rPr lang="en-US" baseline="0" dirty="0" smtClean="0"/>
                        <a:t> slope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Mechanical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stored in objects</a:t>
                      </a:r>
                      <a:r>
                        <a:rPr lang="en-US" baseline="0" dirty="0" smtClean="0"/>
                        <a:t> as 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Springs,</a:t>
                      </a:r>
                      <a:r>
                        <a:rPr lang="en-US" baseline="0" dirty="0" smtClean="0"/>
                        <a:t> rubber bands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Nuclear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stored in the bonds that hold the nucleus</a:t>
                      </a:r>
                      <a:r>
                        <a:rPr lang="en-US" baseline="0" dirty="0" smtClean="0"/>
                        <a:t> of an atom together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Uranium,</a:t>
                      </a:r>
                      <a:r>
                        <a:rPr lang="en-US" baseline="0" dirty="0" smtClean="0"/>
                        <a:t> plutonium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Kinetic energy is the energy of motion--of waves, electrons, atoms, molecules, substances, and objects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Kinetic Energy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2515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8667"/>
                <a:gridCol w="2963334"/>
                <a:gridCol w="4571999"/>
              </a:tblGrid>
              <a:tr h="5083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Properties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Where it is Found</a:t>
                      </a:r>
                      <a:endParaRPr lang="en-US" sz="2400" dirty="0"/>
                    </a:p>
                  </a:txBody>
                  <a:tcPr/>
                </a:tc>
              </a:tr>
              <a:tr h="101674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stored in the movement of objects; The faster they move, the more energy is stored.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 takes energy to get an object moving, and energy is released when an object slows down..Wind</a:t>
                      </a:r>
                      <a:endParaRPr lang="en-US" sz="1600" dirty="0"/>
                    </a:p>
                  </a:txBody>
                  <a:tcPr/>
                </a:tc>
              </a:tr>
              <a:tr h="87149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Electrical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Delivered</a:t>
                      </a:r>
                      <a:r>
                        <a:rPr lang="en-US" sz="1600" baseline="0" dirty="0" smtClean="0"/>
                        <a:t> by charged particles—electrons—usually flowing through a wire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Lightning,</a:t>
                      </a:r>
                      <a:r>
                        <a:rPr lang="en-US" sz="1600" baseline="0" dirty="0" smtClean="0"/>
                        <a:t> static discharge, electricity flowing through residential wiring</a:t>
                      </a:r>
                      <a:endParaRPr lang="en-US" sz="1600" dirty="0"/>
                    </a:p>
                  </a:txBody>
                  <a:tcPr/>
                </a:tc>
              </a:tr>
              <a:tr h="127822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Sound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movement of energy through substances in longitudinal waves.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Produced when a force—like</a:t>
                      </a:r>
                      <a:r>
                        <a:rPr lang="en-US" sz="1600" baseline="0" dirty="0" smtClean="0"/>
                        <a:t> a drumstick</a:t>
                      </a:r>
                      <a:r>
                        <a:rPr lang="en-US" sz="1600" dirty="0" smtClean="0"/>
                        <a:t>— causes an object or substance to vibrate — like a drum head; the energy is transferred through the drum head in a wave</a:t>
                      </a:r>
                      <a:r>
                        <a:rPr lang="en-US" sz="1600" baseline="0" dirty="0" smtClean="0"/>
                        <a:t> and then through the air as a wave</a:t>
                      </a:r>
                      <a:endParaRPr lang="en-US" sz="1600" dirty="0"/>
                    </a:p>
                  </a:txBody>
                  <a:tcPr/>
                </a:tc>
              </a:tr>
              <a:tr h="89089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Heat; the vibration of molecules within atoms and molecules of substances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Geothermal energy</a:t>
                      </a:r>
                      <a:r>
                        <a:rPr lang="en-US" sz="1600" baseline="0" dirty="0" smtClean="0"/>
                        <a:t> of the earth</a:t>
                      </a:r>
                      <a:endParaRPr lang="en-US" sz="16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Radiant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 magnetic</a:t>
                      </a:r>
                      <a:r>
                        <a:rPr lang="en-US" sz="1600" baseline="0" dirty="0" smtClean="0"/>
                        <a:t> energy that travels in  transverse waves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Visible light, x-rays, gamma rays, radio waves,</a:t>
                      </a:r>
                      <a:r>
                        <a:rPr lang="en-US" sz="1600" baseline="0" dirty="0" smtClean="0"/>
                        <a:t> sunlight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Scientific Law of </a:t>
            </a:r>
            <a:br>
              <a:rPr lang="en-US" dirty="0" smtClean="0"/>
            </a:br>
            <a:r>
              <a:rPr lang="en-US" dirty="0" smtClean="0"/>
              <a:t>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neither created nor destroyed</a:t>
            </a:r>
          </a:p>
          <a:p>
            <a:r>
              <a:rPr lang="en-US" dirty="0" smtClean="0"/>
              <a:t>It can only be transformed from one form to another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energy is being transformed?</a:t>
            </a:r>
            <a:br>
              <a:rPr lang="en-US" dirty="0" smtClean="0"/>
            </a:br>
            <a:r>
              <a:rPr lang="en-US" dirty="0" smtClean="0"/>
              <a:t>What is it being transformed into?</a:t>
            </a:r>
            <a:endParaRPr lang="en-US" dirty="0"/>
          </a:p>
        </p:txBody>
      </p:sp>
      <p:pic>
        <p:nvPicPr>
          <p:cNvPr id="2052" name="Picture 4" descr="C:\Documents and Settings\Anderson.BIGCHIEF.000\Local Settings\Temporary Internet Files\Content.IE5\9BYCUUJD\MP9004096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05200"/>
            <a:ext cx="2286000" cy="22860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733800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C:\Documents and Settings\Anderson.BIGCHIEF.000\Local Settings\Temporary Internet Files\Content.IE5\GP7TLV6J\MP90039971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352800"/>
            <a:ext cx="1676400" cy="251337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2743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Chemical energy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2743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385</TotalTime>
  <Words>477</Words>
  <Application>Microsoft Office PowerPoint</Application>
  <PresentationFormat>On-screen Show (4:3)</PresentationFormat>
  <Paragraphs>80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Deluxe</vt:lpstr>
      <vt:lpstr>The Science of Energy</vt:lpstr>
      <vt:lpstr>What is Energy?</vt:lpstr>
      <vt:lpstr>Potential Energy</vt:lpstr>
      <vt:lpstr>Potential Energy</vt:lpstr>
      <vt:lpstr>Potential Energy</vt:lpstr>
      <vt:lpstr>Kinetic Energy</vt:lpstr>
      <vt:lpstr>Kinetic Energy</vt:lpstr>
      <vt:lpstr>The Scientific Law of  Conservation of Energy</vt:lpstr>
      <vt:lpstr>What kind of energy is being transformed? What is it being transformed into?</vt:lpstr>
      <vt:lpstr>What kind of energy is being transformed? What is it being transformed into?</vt:lpstr>
      <vt:lpstr>What kind of energy is being transformed? What is it being transformed into?</vt:lpstr>
      <vt:lpstr>What kind of energy is being transformed? What is it being transformed into?</vt:lpstr>
      <vt:lpstr>For More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hcotner</dc:creator>
  <cp:lastModifiedBy>anderson</cp:lastModifiedBy>
  <cp:revision>55</cp:revision>
  <dcterms:created xsi:type="dcterms:W3CDTF">2010-11-20T19:51:47Z</dcterms:created>
  <dcterms:modified xsi:type="dcterms:W3CDTF">2011-09-01T13:49:02Z</dcterms:modified>
</cp:coreProperties>
</file>